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59" r:id="rId6"/>
    <p:sldId id="270" r:id="rId7"/>
    <p:sldId id="260" r:id="rId8"/>
    <p:sldId id="261" r:id="rId9"/>
    <p:sldId id="262" r:id="rId10"/>
    <p:sldId id="263" r:id="rId11"/>
    <p:sldId id="271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8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662758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rtl="1">
              <a:buFont typeface="+mj-lt"/>
              <a:buAutoNum type="arabicPeriod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rtl="1">
              <a:buFont typeface="+mj-lt"/>
              <a:buAutoNum type="arabicPeriod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rtl="1">
              <a:buFont typeface="+mj-lt"/>
              <a:buAutoNum type="arabicPeriod"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rtl="1">
              <a:buFont typeface="+mj-lt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4175" y="398462"/>
            <a:ext cx="8375650" cy="423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4175" y="1708150"/>
            <a:ext cx="8374063" cy="4067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1012" y="6253162"/>
            <a:ext cx="766763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0" y="6030912"/>
            <a:ext cx="9140825" cy="173038"/>
          </a:xfrm>
          <a:prstGeom prst="rect">
            <a:avLst/>
          </a:prstGeom>
          <a:solidFill>
            <a:srgbClr val="6AAD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48425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69875" marR="0" indent="-269875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1pPr>
      <a:lvl2pPr marL="567795" marR="0" indent="-296333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2pPr>
      <a:lvl3pPr marL="839611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3pPr>
      <a:lvl4pPr marL="1109309" marR="0" indent="-298097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4pPr>
      <a:lvl5pPr marL="13809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5pPr>
      <a:lvl6pPr marL="18381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6pPr>
      <a:lvl7pPr marL="22953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7pPr>
      <a:lvl8pPr marL="27525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8pPr>
      <a:lvl9pPr marL="32097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tif"/><Relationship Id="rId5" Type="http://schemas.openxmlformats.org/officeDocument/2006/relationships/image" Target="../media/image19.tif"/><Relationship Id="rId6" Type="http://schemas.openxmlformats.org/officeDocument/2006/relationships/image" Target="../media/image2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tificial Intelligence: Mid- and Long- Term Fu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GB" dirty="0" smtClean="0"/>
              <a:t>Exploring </a:t>
            </a:r>
            <a:r>
              <a:rPr dirty="0" smtClean="0"/>
              <a:t>Artificial Intelligence</a:t>
            </a:r>
            <a:r>
              <a:rPr lang="en-GB" dirty="0" smtClean="0"/>
              <a:t> </a:t>
            </a:r>
            <a:r>
              <a:rPr dirty="0" smtClean="0"/>
              <a:t>Futures</a:t>
            </a:r>
            <a:endParaRPr dirty="0"/>
          </a:p>
        </p:txBody>
      </p:sp>
      <p:sp>
        <p:nvSpPr>
          <p:cNvPr id="40" name="Shahar Avi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 rtl="1">
              <a:buSzTx/>
              <a:buNone/>
              <a:defRPr/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Shahar Avin</a:t>
            </a:r>
          </a:p>
          <a:p>
            <a:pPr marL="0" indent="0" algn="ctr" rtl="1">
              <a:buSzTx/>
              <a:buNone/>
              <a:defRPr/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Centre for the Study of Existential Risk (CSER)</a:t>
            </a:r>
          </a:p>
          <a:p>
            <a:pPr marL="0" indent="0" algn="ctr" rtl="1">
              <a:buSzTx/>
              <a:buNone/>
              <a:defRPr/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University of </a:t>
            </a:r>
            <a:r>
              <a:rPr dirty="0" smtClean="0">
                <a:latin typeface="+mn-lt"/>
                <a:ea typeface="+mn-ea"/>
                <a:cs typeface="+mn-cs"/>
                <a:sym typeface="Helvetica"/>
              </a:rPr>
              <a:t>Cambridge</a:t>
            </a:r>
            <a:endParaRPr lang="en-GB" dirty="0" smtClean="0">
              <a:latin typeface="+mn-lt"/>
              <a:ea typeface="+mn-ea"/>
              <a:cs typeface="+mn-cs"/>
              <a:sym typeface="Helvetica"/>
            </a:endParaRPr>
          </a:p>
          <a:p>
            <a:pPr marL="0" indent="0" algn="ctr" rtl="1">
              <a:buSzTx/>
              <a:buNone/>
              <a:defRPr/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sa478@cam.ac.uk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ch heav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/>
              <a:t>AI futures narratives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3" name="image13.jpg" descr="image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537" y="1490312"/>
            <a:ext cx="4076192" cy="229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14.jpg" descr="image1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6267" y="3148818"/>
            <a:ext cx="3523558" cy="198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5.jpg" descr="image1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3225" y="3981590"/>
            <a:ext cx="2131293" cy="14203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55877" y="1676852"/>
            <a:ext cx="1862046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Tech utopia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Arms race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Malicious use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Existential risk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explore and communicate these 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41" y="2837444"/>
            <a:ext cx="1592197" cy="2414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055" y="2837444"/>
            <a:ext cx="1752596" cy="241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06" y="2837445"/>
            <a:ext cx="1756741" cy="241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843" y="2837879"/>
            <a:ext cx="1591911" cy="2414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997" y="2837444"/>
            <a:ext cx="1572840" cy="24149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609" y="1865176"/>
            <a:ext cx="483175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Option 1: Single author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exploration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14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609" y="1865176"/>
            <a:ext cx="70547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Option 2: Expert workshops, multi-authored reports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3301364"/>
            <a:ext cx="5271907" cy="1854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569" y="2730566"/>
            <a:ext cx="2945256" cy="2945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75157" y="5694747"/>
            <a:ext cx="29905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maliciousaireport.com</a:t>
            </a:r>
            <a:r>
              <a:rPr lang="en-US" dirty="0"/>
              <a:t>/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3057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942" y="1865176"/>
            <a:ext cx="580603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Option 3: Interactive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media (video games)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42" y="2790093"/>
            <a:ext cx="4463784" cy="2510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1" y="2790092"/>
            <a:ext cx="3909884" cy="25108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4106" y="5374004"/>
            <a:ext cx="473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www.decisionproblem.com</a:t>
            </a:r>
            <a:r>
              <a:rPr lang="en-US" dirty="0"/>
              <a:t>/paperclips/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380" y="5337585"/>
            <a:ext cx="23248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/2uqXNUn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1219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How do we </a:t>
            </a:r>
            <a:r>
              <a:rPr lang="en-GB" dirty="0"/>
              <a:t>explore and communicate these </a:t>
            </a: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futures?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42076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942" y="1865176"/>
            <a:ext cx="73626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Option 4: Interactive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story telling (role playing games)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79" y="2790092"/>
            <a:ext cx="2903158" cy="27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88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1046" y="3297480"/>
            <a:ext cx="423814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cap="all" dirty="0" smtClean="0">
                <a:solidFill>
                  <a:srgbClr val="FFFF00"/>
                </a:solidFill>
                <a:latin typeface="Consolas"/>
                <a:cs typeface="Consolas"/>
              </a:rPr>
              <a:t>Shall we play a game?</a:t>
            </a:r>
            <a:endParaRPr kumimoji="0" lang="en-US" sz="2800" b="1" u="none" strike="noStrike" cap="all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Consolas"/>
              <a:cs typeface="Consola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6756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What is AI?</a:t>
            </a:r>
          </a:p>
        </p:txBody>
      </p:sp>
      <p:pic>
        <p:nvPicPr>
          <p:cNvPr id="45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873" y="2226468"/>
            <a:ext cx="3428051" cy="32635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34298" y="2420762"/>
            <a:ext cx="398638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Unfortunately named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Compare to “artificial heart”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An artifact that can perform a task</a:t>
            </a:r>
            <a:br>
              <a:rPr lang="en-US" dirty="0" smtClean="0"/>
            </a:br>
            <a:r>
              <a:rPr lang="en-US" dirty="0" smtClean="0"/>
              <a:t>that requires intelligence in animals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Narrow versus General</a:t>
            </a:r>
          </a:p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What is A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j-lt"/>
                <a:ea typeface="+mj-ea"/>
                <a:cs typeface="+mj-cs"/>
                <a:sym typeface="Arial"/>
              </a:rPr>
              <a:t>The Turing Test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298" y="2023916"/>
            <a:ext cx="4606387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 early vision of AI (1950)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Inspired by the Victorian Imitation game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Subjectively judged on performance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 smtClean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Within a well defined environment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No limitations on solution method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Not solved, but significant progress made</a:t>
            </a:r>
          </a:p>
          <a:p>
            <a:pPr lvl="1" inden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54" y="1453335"/>
            <a:ext cx="2997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5823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Machine Learning</a:t>
            </a:r>
          </a:p>
        </p:txBody>
      </p:sp>
      <p:pic>
        <p:nvPicPr>
          <p:cNvPr id="5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8083" y="681919"/>
            <a:ext cx="435174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https://xkcd.com/1838/"/>
          <p:cNvSpPr txBox="1"/>
          <p:nvPr/>
        </p:nvSpPr>
        <p:spPr>
          <a:xfrm>
            <a:off x="6368568" y="5825419"/>
            <a:ext cx="23912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https://xkcd.com/1838/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993" y="1785808"/>
            <a:ext cx="337030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subfield of AI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Breaks away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from previous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conceptions of AI as “logic”,</a:t>
            </a:r>
            <a:br>
              <a:rPr lang="en-US" dirty="0" smtClean="0"/>
            </a:br>
            <a:r>
              <a:rPr lang="en-US" dirty="0" smtClean="0"/>
              <a:t>“rule-based”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1800" b="0" i="0" u="none" strike="noStrike" cap="none" spc="0" normalizeH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Better viewed as automated</a:t>
            </a:r>
            <a:br>
              <a:rPr lang="en-US" dirty="0" smtClean="0"/>
            </a:br>
            <a:r>
              <a:rPr lang="en-US" dirty="0" smtClean="0"/>
              <a:t>statistics / pattern recognition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1800" b="0" i="0" u="none" strike="noStrike" cap="none" spc="0" normalizeH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Decreasing reliance on </a:t>
            </a:r>
            <a:br>
              <a:rPr lang="en-US" dirty="0" smtClean="0"/>
            </a:br>
            <a:r>
              <a:rPr lang="en-US" dirty="0" smtClean="0"/>
              <a:t>human expertise </a:t>
            </a:r>
            <a:br>
              <a:rPr lang="en-US" dirty="0" smtClean="0"/>
            </a:br>
            <a:r>
              <a:rPr lang="en-US" dirty="0" smtClean="0"/>
              <a:t>(though still essential)</a:t>
            </a:r>
            <a:endParaRPr kumimoji="0" lang="en-US" sz="1800" b="0" i="0" u="none" strike="noStrike" cap="none" spc="0" normalizeH="0" dirty="0" smtClean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he necessary ingre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/>
              <a:t>Deep Neural Networks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https://lh6.googleusercontent.com/-Je-VCqhBoCE/VO5DRi39teI/AAAAAAAAC_U/5wSiWJ4F1Gg/w1240-h1629/DeepMindNatureCover.jpg" descr="https://lh6.googleusercontent.com/-Je-VCqhBoCE/VO5DRi39teI/AAAAAAAAC_U/5wSiWJ4F1Gg/w1240-h1629/DeepMindNatureCov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175" y="1679595"/>
            <a:ext cx="2541944" cy="3339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https://pbs.twimg.com/media/CZzDIl4WIAAk42M.jpg" descr="https://pbs.twimg.com/media/CZzDIl4WIAAk42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3872" y="1679595"/>
            <a:ext cx="2542673" cy="3339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7881" y="1679595"/>
            <a:ext cx="2541944" cy="334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4175" y="5226202"/>
            <a:ext cx="24788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einforcement learning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5624" y="5194191"/>
            <a:ext cx="99041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Self-play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9919" y="5226202"/>
            <a:ext cx="213262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Supervised learning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Transfer learning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he necessary ingre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The necessary ingredients</a:t>
            </a:r>
          </a:p>
        </p:txBody>
      </p:sp>
      <p:pic>
        <p:nvPicPr>
          <p:cNvPr id="56" name="image7.jpg" descr="image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" y="2125266"/>
            <a:ext cx="2292051" cy="235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8.jpg" descr="image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8834" y="2125266"/>
            <a:ext cx="2356516" cy="235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9.jpg" descr="image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19090" y="1053785"/>
            <a:ext cx="3057409" cy="235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2660" y="3398896"/>
            <a:ext cx="1855870" cy="16921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4175" y="4762156"/>
            <a:ext cx="272264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Architectures and training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algorithms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3571" y="5248028"/>
            <a:ext cx="24145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and/or simulators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0536" y="4736229"/>
            <a:ext cx="19014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Computing power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6909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Near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Near future</a:t>
            </a:r>
          </a:p>
        </p:txBody>
      </p:sp>
      <p:pic>
        <p:nvPicPr>
          <p:cNvPr id="63" name="image10.jpg" descr="image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9264" y="1671263"/>
            <a:ext cx="3248904" cy="1804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http://www.frontiersin.org/files/Articles/138015/fncom-09-00066-HTML/image_m/fncom-09-00066-t010.jpg" descr="http://www.frontiersin.org/files/Articles/138015/fncom-09-00066-HTML/image_m/fncom-09-00066-t0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175" y="1671263"/>
            <a:ext cx="2755803" cy="3409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70183" y="3931524"/>
            <a:ext cx="3302423" cy="185586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93836" y="5206360"/>
            <a:ext cx="19271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Medical diagnosis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2669" y="2361236"/>
            <a:ext cx="17471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Self-driving cars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7723" y="4345852"/>
            <a:ext cx="128580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Augmented 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reality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translation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Near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GB" dirty="0" smtClean="0">
                <a:latin typeface="+mn-lt"/>
                <a:ea typeface="+mn-ea"/>
                <a:cs typeface="+mn-cs"/>
                <a:sym typeface="Helvetica"/>
              </a:rPr>
              <a:t>Also in the </a:t>
            </a:r>
            <a:r>
              <a:rPr lang="en-GB" dirty="0"/>
              <a:t>n</a:t>
            </a:r>
            <a:r>
              <a:rPr dirty="0" smtClean="0">
                <a:latin typeface="+mn-lt"/>
                <a:ea typeface="+mn-ea"/>
                <a:cs typeface="+mn-cs"/>
                <a:sym typeface="Helvetica"/>
              </a:rPr>
              <a:t>ear 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future</a:t>
            </a:r>
          </a:p>
        </p:txBody>
      </p: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2236" y="1323274"/>
            <a:ext cx="2899362" cy="215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7798" y="1559892"/>
            <a:ext cx="3356202" cy="2237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02236" y="4046723"/>
            <a:ext cx="3584115" cy="2016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7881" y="4133815"/>
            <a:ext cx="1440280" cy="14402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36610" y="1825493"/>
            <a:ext cx="2913616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Automated cyber attacks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Learning robots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Real-time sentiment 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analysis and 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adaptive messaging</a:t>
            </a:r>
            <a:b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High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level forgeries of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sound, images, videos,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writing styles, news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xponential grow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Exponential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8" y="1263586"/>
            <a:ext cx="6457878" cy="5058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49074" y="587355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blog.openai.com</a:t>
            </a:r>
            <a:r>
              <a:rPr lang="en-US" dirty="0"/>
              <a:t>/</a:t>
            </a:r>
            <a:r>
              <a:rPr lang="en-US" dirty="0" err="1"/>
              <a:t>ai</a:t>
            </a:r>
            <a:r>
              <a:rPr lang="en-US" dirty="0"/>
              <a:t>-and-compute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3E72"/>
      </a:dk1>
      <a:lt1>
        <a:srgbClr val="727272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267</Words>
  <Application>Microsoft Macintosh PowerPoint</Application>
  <PresentationFormat>On-screen Show (4:3)</PresentationFormat>
  <Paragraphs>75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blank</vt:lpstr>
      <vt:lpstr>Exploring Artificial Intelligence Futures</vt:lpstr>
      <vt:lpstr>What is AI?</vt:lpstr>
      <vt:lpstr>The Turing Test</vt:lpstr>
      <vt:lpstr>Machine Learning</vt:lpstr>
      <vt:lpstr>Deep Neural Networks</vt:lpstr>
      <vt:lpstr>The necessary ingredients</vt:lpstr>
      <vt:lpstr>Near future</vt:lpstr>
      <vt:lpstr>Also in the near future</vt:lpstr>
      <vt:lpstr>Exponential growth</vt:lpstr>
      <vt:lpstr>AI futures narratives</vt:lpstr>
      <vt:lpstr>How do we explore and communicate these futures?</vt:lpstr>
      <vt:lpstr>How do we explore and communicate these futures?</vt:lpstr>
      <vt:lpstr>How do we explore and communicate these futures?</vt:lpstr>
      <vt:lpstr>How do we explore and communicate these futures?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Mid- and Long- Term Futures</dc:title>
  <cp:lastModifiedBy>Shahar Avin</cp:lastModifiedBy>
  <cp:revision>15</cp:revision>
  <dcterms:modified xsi:type="dcterms:W3CDTF">2018-07-15T22:59:02Z</dcterms:modified>
</cp:coreProperties>
</file>